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58" r:id="rId4"/>
    <p:sldId id="257" r:id="rId5"/>
    <p:sldId id="260" r:id="rId6"/>
    <p:sldId id="261" r:id="rId7"/>
    <p:sldId id="268" r:id="rId8"/>
    <p:sldId id="269" r:id="rId9"/>
    <p:sldId id="270" r:id="rId10"/>
    <p:sldId id="272" r:id="rId11"/>
    <p:sldId id="273" r:id="rId12"/>
    <p:sldId id="271" r:id="rId13"/>
    <p:sldId id="274" r:id="rId14"/>
    <p:sldId id="262" r:id="rId15"/>
    <p:sldId id="263" r:id="rId16"/>
    <p:sldId id="264" r:id="rId17"/>
    <p:sldId id="265" r:id="rId18"/>
    <p:sldId id="266" r:id="rId19"/>
    <p:sldId id="26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7921-029D-4EB8-B061-6CC6E4349E43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BF0B9-5680-4A61-AD6C-89E18407CA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3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 Management tools like Chef or Puppet are main way to leverage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6D91B-FC2F-4D0F-AC81-FDF7F61486F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16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18" Type="http://schemas.openxmlformats.org/officeDocument/2006/relationships/image" Target="../media/image17.png"/><Relationship Id="rId3" Type="http://schemas.openxmlformats.org/officeDocument/2006/relationships/image" Target="../media/image61.png"/><Relationship Id="rId21" Type="http://schemas.openxmlformats.org/officeDocument/2006/relationships/image" Target="../media/image74.png"/><Relationship Id="rId7" Type="http://schemas.openxmlformats.org/officeDocument/2006/relationships/image" Target="../media/image64.png"/><Relationship Id="rId12" Type="http://schemas.openxmlformats.org/officeDocument/2006/relationships/image" Target="../media/image25.png"/><Relationship Id="rId1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24" Type="http://schemas.openxmlformats.org/officeDocument/2006/relationships/image" Target="../media/image76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23" Type="http://schemas.openxmlformats.org/officeDocument/2006/relationships/image" Target="../media/image16.png"/><Relationship Id="rId10" Type="http://schemas.openxmlformats.org/officeDocument/2006/relationships/image" Target="../media/image66.png"/><Relationship Id="rId19" Type="http://schemas.openxmlformats.org/officeDocument/2006/relationships/image" Target="../media/image2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81.png"/><Relationship Id="rId10" Type="http://schemas.openxmlformats.org/officeDocument/2006/relationships/image" Target="../media/image84.jpe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6" y="2146258"/>
            <a:ext cx="2300779" cy="1464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05" y="2146259"/>
            <a:ext cx="2565564" cy="146446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140712"/>
            <a:ext cx="5584987" cy="12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a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tuServ_Lisa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Lisa Hancock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tuServ 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2" y="1565021"/>
            <a:ext cx="1943498" cy="50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4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5233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IT Manager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Servers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404132" y="1651763"/>
            <a:ext cx="2392020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2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812764"/>
            <a:ext cx="1941122" cy="4694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251386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oshua Whit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" y="953714"/>
            <a:ext cx="2994216" cy="59042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Development Director</a:t>
            </a:r>
          </a:p>
        </p:txBody>
      </p:sp>
    </p:spTree>
    <p:extLst>
      <p:ext uri="{BB962C8B-B14F-4D97-AF65-F5344CB8AC3E}">
        <p14:creationId xmlns:p14="http://schemas.microsoft.com/office/powerpoint/2010/main" val="311226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3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97726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Consultancy Services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756983"/>
            <a:ext cx="2699120" cy="4822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3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6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blogs.blackmarble.co.uk/blogs/boss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6565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Managing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" y="1967594"/>
            <a:ext cx="2883998" cy="4715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6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8" y="1560655"/>
            <a:ext cx="1986927" cy="51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" y="1060418"/>
            <a:ext cx="2878546" cy="57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360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Simon Parr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E57AC-7D4C-420C-A6E4-FA193B6EC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25" y="1280208"/>
            <a:ext cx="3859948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0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Ian Thompson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E6CE0-DE0D-43C0-AF2E-FCF7D83F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4" y="1527399"/>
            <a:ext cx="1670405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3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46308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Layla Copsey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46308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Senior Designer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81584" y="3770735"/>
            <a:ext cx="3847424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Andrew Davidson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81585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 Consultant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2AA31-EA38-4449-9D24-FD1DA472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" y="1212550"/>
            <a:ext cx="2911611" cy="5741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EFB5A-DC0B-4F26-95C4-8432F4B2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40" y="1235968"/>
            <a:ext cx="2899735" cy="57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1687484"/>
            <a:ext cx="3659890" cy="51705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55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9" y="1872176"/>
            <a:ext cx="2174802" cy="5018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97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4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923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Lis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Lisa Hancock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3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tuServ 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0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88" y="1894299"/>
            <a:ext cx="1843686" cy="477992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867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0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Public Sector and National Security, and Microsoft Partner of the Year 2016 – Developer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on Demand – Demand 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Devices and Deployment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Windows 8 Custom App Developer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DX Eco System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Lifecycle Management and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Platform, Application Integration, and Intelligent Systems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5959563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5976722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329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28DF7B-B6D9-4E7B-81DA-C7D7FC6C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9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13497" y="1424218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622359" y="1431907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315347" y="1424218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171"/>
              </p:ext>
            </p:extLst>
          </p:nvPr>
        </p:nvGraphicFramePr>
        <p:xfrm>
          <a:off x="617479" y="2179171"/>
          <a:ext cx="3571699" cy="4188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81964"/>
              </p:ext>
            </p:extLst>
          </p:nvPr>
        </p:nvGraphicFramePr>
        <p:xfrm>
          <a:off x="4315347" y="2171132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4093"/>
              </p:ext>
            </p:extLst>
          </p:nvPr>
        </p:nvGraphicFramePr>
        <p:xfrm>
          <a:off x="8013497" y="2166203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6920" y="891529"/>
            <a:ext cx="3636647" cy="4663102"/>
            <a:chOff x="-248188" y="1115028"/>
            <a:chExt cx="3636647" cy="4663102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29711" y="5259853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48188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Managing Director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2930044"/>
              <a:chOff x="332046" y="1105503"/>
              <a:chExt cx="2364206" cy="293004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65942" y="3556310"/>
                <a:ext cx="1808386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Integration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7332260" y="892235"/>
            <a:ext cx="4618671" cy="4662396"/>
            <a:chOff x="2456134" y="1115733"/>
            <a:chExt cx="4618671" cy="4662396"/>
          </a:xfrm>
        </p:grpSpPr>
        <p:sp>
          <p:nvSpPr>
            <p:cNvPr id="9" name="Rectangle 8"/>
            <p:cNvSpPr/>
            <p:nvPr/>
          </p:nvSpPr>
          <p:spPr>
            <a:xfrm>
              <a:off x="2456134" y="4167022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Engineering Director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6834" y="1115733"/>
              <a:ext cx="3117270" cy="2929339"/>
              <a:chOff x="3206834" y="1105503"/>
              <a:chExt cx="3117270" cy="2929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06834" y="3555605"/>
                <a:ext cx="3117270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(ALM)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127045" y="5259852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34" y="5686106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5698" y="1057064"/>
            <a:ext cx="3333492" cy="4512041"/>
            <a:chOff x="5159705" y="1266088"/>
            <a:chExt cx="3333492" cy="45120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12187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288545" y="3565835"/>
              <a:ext cx="1075813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167022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Consultancy Services Director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188027" y="5259852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28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01671" y="1270322"/>
            <a:ext cx="3636647" cy="4520031"/>
            <a:chOff x="8731294" y="1258098"/>
            <a:chExt cx="3636647" cy="45200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100148" y="3565835"/>
              <a:ext cx="289894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 Platform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911194" y="5259852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/>
        </p:nvGrpSpPr>
        <p:grpSpPr>
          <a:xfrm>
            <a:off x="3583000" y="1133685"/>
            <a:ext cx="4618671" cy="4656668"/>
            <a:chOff x="302936" y="1121461"/>
            <a:chExt cx="4618671" cy="4656668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212294"/>
              <a:chOff x="2456134" y="3565835"/>
              <a:chExt cx="4618671" cy="22122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167022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IT Manager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18957" y="3565835"/>
                <a:ext cx="4293041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Servers 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4127045" y="5259852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3252" y="1064559"/>
            <a:ext cx="3333492" cy="4725794"/>
            <a:chOff x="348963" y="1106123"/>
            <a:chExt cx="3333492" cy="4725794"/>
          </a:xfrm>
        </p:grpSpPr>
        <p:sp>
          <p:nvSpPr>
            <p:cNvPr id="14" name="Rectangle 13"/>
            <p:cNvSpPr/>
            <p:nvPr/>
          </p:nvSpPr>
          <p:spPr>
            <a:xfrm>
              <a:off x="844971" y="3619623"/>
              <a:ext cx="234148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Data Platform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22081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377286" y="5313640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194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945C0A-B668-4EFB-88DD-20BBFDD5FBEC}"/>
              </a:ext>
            </a:extLst>
          </p:cNvPr>
          <p:cNvSpPr/>
          <p:nvPr/>
        </p:nvSpPr>
        <p:spPr>
          <a:xfrm>
            <a:off x="0" y="276726"/>
            <a:ext cx="12192000" cy="6300538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70C0"/>
              </a:gs>
              <a:gs pos="66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Fireworks in the sky&#10;&#10;Description generated with high confidence">
            <a:extLst>
              <a:ext uri="{FF2B5EF4-FFF2-40B4-BE49-F238E27FC236}">
                <a16:creationId xmlns:a16="http://schemas.microsoft.com/office/drawing/2014/main" id="{DA53B7F2-76C5-4197-A9BE-68EECBD24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8" r="23197"/>
          <a:stretch/>
        </p:blipFill>
        <p:spPr>
          <a:xfrm>
            <a:off x="6758304" y="276726"/>
            <a:ext cx="5433696" cy="5616992"/>
          </a:xfrm>
          <a:prstGeom prst="rect">
            <a:avLst/>
          </a:prstGeom>
        </p:spPr>
      </p:pic>
      <p:pic>
        <p:nvPicPr>
          <p:cNvPr id="20" name="Picture 19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8E2852E2-3638-4429-97D2-8441B3884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9"/>
          <a:stretch/>
        </p:blipFill>
        <p:spPr>
          <a:xfrm>
            <a:off x="3983784" y="2326894"/>
            <a:ext cx="4683556" cy="4247916"/>
          </a:xfrm>
          <a:prstGeom prst="rect">
            <a:avLst/>
          </a:prstGeom>
        </p:spPr>
      </p:pic>
      <p:pic>
        <p:nvPicPr>
          <p:cNvPr id="21" name="Picture 20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7534E2FB-3D70-42A4-B099-7AD5C7C2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17230"/>
          <a:stretch/>
        </p:blipFill>
        <p:spPr>
          <a:xfrm>
            <a:off x="-178643" y="276726"/>
            <a:ext cx="5774148" cy="6300538"/>
          </a:xfrm>
          <a:prstGeom prst="rect">
            <a:avLst/>
          </a:prstGeom>
        </p:spPr>
      </p:pic>
      <p:pic>
        <p:nvPicPr>
          <p:cNvPr id="22" name="Picture 2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5D17530-C4BB-4C87-83C2-3077DB0F9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/>
          <a:stretch/>
        </p:blipFill>
        <p:spPr>
          <a:xfrm>
            <a:off x="-1" y="403789"/>
            <a:ext cx="11130649" cy="2375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AD59B-BC5D-4238-8B24-991BBEED52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" b="35783"/>
          <a:stretch/>
        </p:blipFill>
        <p:spPr>
          <a:xfrm>
            <a:off x="325111" y="1703575"/>
            <a:ext cx="5067473" cy="4868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4925A8-F6E0-41AC-8B6D-5B29B893B7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9" b="27203"/>
          <a:stretch/>
        </p:blipFill>
        <p:spPr>
          <a:xfrm>
            <a:off x="5774149" y="1847604"/>
            <a:ext cx="6417852" cy="47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0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nical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870B349A-7CB5-4E78-81B9-FD72FF5A2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" y="1489825"/>
            <a:ext cx="1981046" cy="3723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9E670-C147-4C5E-A444-F2F1E35B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11" y="1921374"/>
            <a:ext cx="1727198" cy="336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36" y="1807270"/>
            <a:ext cx="1359981" cy="335995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72" y="588458"/>
            <a:ext cx="1343238" cy="922295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35" y="532783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gbbuk.com/wp-content/uploads/2012/10/CharteredEngineerC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83" y="614047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97" y="584687"/>
            <a:ext cx="597635" cy="9260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1" y="1399205"/>
            <a:ext cx="2174800" cy="40874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54" y="1395397"/>
            <a:ext cx="2154908" cy="42492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1" y="2820735"/>
            <a:ext cx="2123341" cy="41870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4" y="1489825"/>
            <a:ext cx="1996758" cy="393740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05" y="1351166"/>
            <a:ext cx="2011915" cy="3967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9" y="1399205"/>
            <a:ext cx="2016595" cy="39765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06" y="1489825"/>
            <a:ext cx="1481825" cy="39282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6" y="3070728"/>
            <a:ext cx="1988037" cy="39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96" y="3070729"/>
            <a:ext cx="1992135" cy="39282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76" y="2866504"/>
            <a:ext cx="2112016" cy="41646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7" y="2950712"/>
            <a:ext cx="2052265" cy="40468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123" r="23815"/>
          <a:stretch/>
        </p:blipFill>
        <p:spPr>
          <a:xfrm>
            <a:off x="9793172" y="1651339"/>
            <a:ext cx="1391468" cy="36718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47" y="2820735"/>
            <a:ext cx="1575578" cy="4176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94" y="2990373"/>
            <a:ext cx="2024189" cy="399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87757-0190-4C3D-8070-04786BC899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64" y="3226777"/>
            <a:ext cx="1469377" cy="35538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9E2E99-D3FA-401C-A709-2A1082706A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54" y="2908067"/>
            <a:ext cx="2069859" cy="4081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8" y="2800267"/>
            <a:ext cx="2138907" cy="42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8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r="23720"/>
          <a:stretch/>
        </p:blipFill>
        <p:spPr>
          <a:xfrm>
            <a:off x="9176120" y="1687484"/>
            <a:ext cx="1838408" cy="5170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1" y="1872176"/>
            <a:ext cx="2174802" cy="50187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6" y="1573426"/>
            <a:ext cx="2679944" cy="52845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6" y="1840800"/>
            <a:ext cx="1843686" cy="477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5" y="1370872"/>
            <a:ext cx="2799375" cy="552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8922" y="749260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35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44" y="1046295"/>
            <a:ext cx="2911611" cy="574139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682246" y="47261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Lauren Fear</a:t>
            </a:r>
            <a:endParaRPr lang="en-GB" sz="33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124833" y="4699267"/>
            <a:ext cx="3354031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Snr 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682246" y="526738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Layla Copsey</a:t>
            </a:r>
            <a:endParaRPr lang="en-GB" sz="33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386861" y="5248848"/>
            <a:ext cx="3279218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2246" y="4181111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Design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5" r="22527"/>
          <a:stretch/>
        </p:blipFill>
        <p:spPr>
          <a:xfrm>
            <a:off x="751320" y="1041336"/>
            <a:ext cx="2269376" cy="58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93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" y="1027421"/>
            <a:ext cx="2899735" cy="571798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6297727" y="4731613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Andrew Davidson</a:t>
            </a:r>
            <a:endParaRPr lang="en-GB" sz="33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9841836" y="4713079"/>
            <a:ext cx="2261403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Consultant</a:t>
            </a:r>
            <a:endParaRPr lang="en-GB" sz="24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7727" y="4146384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IT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314353" y="52983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Andy Dawson</a:t>
            </a:r>
            <a:endParaRPr lang="en-GB" sz="3300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110290" y="5279774"/>
            <a:ext cx="2093697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Manager</a:t>
            </a:r>
            <a:endParaRPr lang="en-GB" sz="2400" dirty="0"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917694" y="1005824"/>
            <a:ext cx="2701710" cy="57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8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4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174488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82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5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20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81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96586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539973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76607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61629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48386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326184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966027"/>
            <a:ext cx="1881313" cy="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0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9748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1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406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26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35566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90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1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3DEC-9043-418B-85B7-ACED94A5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B462E-D1BE-4ABB-84B3-BDF217F19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C3A3-46B6-4079-A2D8-70BC328E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F655-0E9C-4BD6-87DB-D1DC044BEB21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6598-CCBA-484A-880D-4D27257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0307-5DE3-4501-B014-E429A7BD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A3ED-4577-4623-A3FA-1DDA5368A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3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16968"/>
          <a:stretch/>
        </p:blipFill>
        <p:spPr>
          <a:xfrm>
            <a:off x="681643" y="1687484"/>
            <a:ext cx="2104083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4" y="1723834"/>
            <a:ext cx="2209796" cy="5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05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0B81-B74C-4D74-B1FB-AD10B9D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Friends don’t let friends do IaaS</a:t>
            </a:r>
          </a:p>
        </p:txBody>
      </p:sp>
    </p:spTree>
    <p:extLst>
      <p:ext uri="{BB962C8B-B14F-4D97-AF65-F5344CB8AC3E}">
        <p14:creationId xmlns:p14="http://schemas.microsoft.com/office/powerpoint/2010/main" val="297655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1371-73D8-43B4-9018-BA4C2008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8942-23E7-4AC8-AA42-6C202A00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Resources are imported using the Import-</a:t>
            </a:r>
            <a:r>
              <a:rPr lang="en-GB" dirty="0" err="1"/>
              <a:t>DscResource</a:t>
            </a:r>
            <a:r>
              <a:rPr lang="en-GB" dirty="0"/>
              <a:t> cmdlet.</a:t>
            </a:r>
          </a:p>
          <a:p>
            <a:r>
              <a:rPr lang="en-GB" dirty="0"/>
              <a:t>All resources must be imported this way except the </a:t>
            </a:r>
            <a:r>
              <a:rPr lang="en-GB" dirty="0" err="1"/>
              <a:t>builtin</a:t>
            </a:r>
            <a:r>
              <a:rPr lang="en-GB" dirty="0"/>
              <a:t> </a:t>
            </a:r>
            <a:r>
              <a:rPr lang="en-GB" dirty="0" err="1"/>
              <a:t>PSDesiredStateConfiguration</a:t>
            </a:r>
            <a:r>
              <a:rPr lang="en-GB" dirty="0"/>
              <a:t> module.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D36C3-3E04-4358-8235-D1B1F5BE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7" y="3369393"/>
            <a:ext cx="9237846" cy="31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964E-0C94-4EE5-A49E-858B8A1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1453-88CC-4295-8466-0DFB1BA7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8" y="1825625"/>
            <a:ext cx="4485736" cy="4351338"/>
          </a:xfrm>
        </p:spPr>
        <p:txBody>
          <a:bodyPr>
            <a:normAutofit/>
          </a:bodyPr>
          <a:lstStyle/>
          <a:p>
            <a:r>
              <a:rPr lang="en-GB" dirty="0"/>
              <a:t>Resources can depend on others to ensure correct order of execution.</a:t>
            </a:r>
          </a:p>
          <a:p>
            <a:r>
              <a:rPr lang="en-GB" dirty="0"/>
              <a:t>Unlike ARM templates the sequencing is always serial.</a:t>
            </a:r>
          </a:p>
          <a:p>
            <a:r>
              <a:rPr lang="en-GB" dirty="0"/>
              <a:t>Without any </a:t>
            </a:r>
            <a:r>
              <a:rPr lang="en-GB" dirty="0" err="1"/>
              <a:t>DependsOn</a:t>
            </a:r>
            <a:r>
              <a:rPr lang="en-GB" dirty="0"/>
              <a:t> the order of execution is the order in the configuration.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9298-152F-4E87-8A6D-1A441D6B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90" y="1610264"/>
            <a:ext cx="7078932" cy="48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86AB-291C-4517-AA6B-8973814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FCCC-589F-4C7E-9A33-BBBD56B1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7762" cy="4351338"/>
          </a:xfrm>
        </p:spPr>
        <p:txBody>
          <a:bodyPr/>
          <a:lstStyle/>
          <a:p>
            <a:r>
              <a:rPr lang="en-GB" dirty="0"/>
              <a:t>Configuration Data is a method for separating the “What” from the “Where”.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0FDFE-71A6-4D24-BD03-70842CE6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01" y="1546031"/>
            <a:ext cx="5695951" cy="4813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767C1-337C-4961-9BBD-88B64ED7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4876800"/>
            <a:ext cx="5740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FF0-8237-49E6-BD08-9A4BA735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Generating a MOF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A816-3645-474F-90EE-2C87960A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03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3C10-59B9-4905-906F-0DE6D082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856C-C5C4-4108-8334-62DB771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Configurations are simple code files, so will be stored in source control</a:t>
            </a:r>
          </a:p>
          <a:p>
            <a:r>
              <a:rPr lang="en-GB" dirty="0"/>
              <a:t>Resources are PowerShell modules, either normal or class based</a:t>
            </a:r>
          </a:p>
          <a:p>
            <a:r>
              <a:rPr lang="en-GB" dirty="0"/>
              <a:t>Custom Resources are easy to write and publish</a:t>
            </a:r>
          </a:p>
          <a:p>
            <a:r>
              <a:rPr lang="en-GB" dirty="0"/>
              <a:t>A lot of resources already available via PowerShellGallery.com and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Lots of documentation and blogs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FEA2-F213-4DFA-BC4F-BBB6CBB7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it used in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354B-4324-4843-A988-D62FE3BC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Extension on a VM</a:t>
            </a:r>
          </a:p>
          <a:p>
            <a:r>
              <a:rPr lang="en-GB" dirty="0"/>
              <a:t>Can be added using ARM Templates, PowerShell, Azure CLI or Portal</a:t>
            </a:r>
          </a:p>
          <a:p>
            <a:r>
              <a:rPr lang="en-GB" dirty="0"/>
              <a:t>Push or Pull configuration</a:t>
            </a:r>
          </a:p>
          <a:p>
            <a:pPr lvl="1"/>
            <a:r>
              <a:rPr lang="en-GB" dirty="0"/>
              <a:t>Push using zip file with configuration ps1 and resources</a:t>
            </a:r>
          </a:p>
          <a:p>
            <a:pPr lvl="1"/>
            <a:r>
              <a:rPr lang="en-GB" dirty="0"/>
              <a:t>Pull using Azure Automation or an on-</a:t>
            </a:r>
            <a:r>
              <a:rPr lang="en-GB" dirty="0" err="1"/>
              <a:t>prem</a:t>
            </a:r>
            <a:r>
              <a:rPr lang="en-GB" dirty="0"/>
              <a:t> pull server</a:t>
            </a:r>
          </a:p>
        </p:txBody>
      </p:sp>
    </p:spTree>
    <p:extLst>
      <p:ext uri="{BB962C8B-B14F-4D97-AF65-F5344CB8AC3E}">
        <p14:creationId xmlns:p14="http://schemas.microsoft.com/office/powerpoint/2010/main" val="354275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B3DB-966B-49C2-9557-27152A9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79CE-FCCF-4BED-A6BC-0A785FFE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files and any resources are stored in a zip</a:t>
            </a:r>
          </a:p>
          <a:p>
            <a:r>
              <a:rPr lang="en-GB" dirty="0"/>
              <a:t>Zip stored somewhere accessible to Azure.</a:t>
            </a:r>
          </a:p>
          <a:p>
            <a:endParaRPr lang="en-GB" dirty="0"/>
          </a:p>
          <a:p>
            <a:r>
              <a:rPr lang="en-GB" dirty="0"/>
              <a:t>Useful for testing configurations or test environments</a:t>
            </a:r>
          </a:p>
          <a:p>
            <a:r>
              <a:rPr lang="en-GB" dirty="0"/>
              <a:t>Can’t update configurations via redeploying ARM template.</a:t>
            </a:r>
          </a:p>
        </p:txBody>
      </p:sp>
    </p:spTree>
    <p:extLst>
      <p:ext uri="{BB962C8B-B14F-4D97-AF65-F5344CB8AC3E}">
        <p14:creationId xmlns:p14="http://schemas.microsoft.com/office/powerpoint/2010/main" val="87637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5A7C-6B86-400A-984E-44D0737D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A660-7FD8-4DEF-8029-A7284E8A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compiled and </a:t>
            </a:r>
            <a:r>
              <a:rPr lang="en-GB" dirty="0" err="1"/>
              <a:t>mof</a:t>
            </a:r>
            <a:r>
              <a:rPr lang="en-GB" dirty="0"/>
              <a:t> stored on a Pull server</a:t>
            </a:r>
          </a:p>
          <a:p>
            <a:r>
              <a:rPr lang="en-GB" dirty="0"/>
              <a:t>Resources stored on a Pull server</a:t>
            </a:r>
          </a:p>
          <a:p>
            <a:r>
              <a:rPr lang="en-GB" dirty="0"/>
              <a:t>Azure Automation can be a pull server and is free for Azure VMs</a:t>
            </a:r>
          </a:p>
          <a:p>
            <a:r>
              <a:rPr lang="en-GB" dirty="0"/>
              <a:t>Register a node with a Pull server via ARM template/PowerShell/etc</a:t>
            </a:r>
          </a:p>
          <a:p>
            <a:endParaRPr lang="en-GB" dirty="0"/>
          </a:p>
          <a:p>
            <a:r>
              <a:rPr lang="en-GB" dirty="0"/>
              <a:t>Updated configurations automatically propagate to nodes at set intervals</a:t>
            </a:r>
          </a:p>
          <a:p>
            <a:r>
              <a:rPr lang="en-GB" dirty="0"/>
              <a:t>Reporting into OMS or other tools to see node status.</a:t>
            </a:r>
          </a:p>
        </p:txBody>
      </p:sp>
    </p:spTree>
    <p:extLst>
      <p:ext uri="{BB962C8B-B14F-4D97-AF65-F5344CB8AC3E}">
        <p14:creationId xmlns:p14="http://schemas.microsoft.com/office/powerpoint/2010/main" val="392977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A1CD-8B4A-4C10-9085-9860858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Azure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C354-C4A7-4C4E-A3B2-1161708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5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DC22-9EFB-4F03-BE05-F8EEA1A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A3E3-F05D-4C46-ABF3-080E2FF7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2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255660" y="107908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561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Merci à nos sponsors !!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F9B91-1F9A-4976-85DC-DDE060E9D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66" y="1506937"/>
            <a:ext cx="2110966" cy="211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BCC18D-5D32-43A3-9206-C1E5DE89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" y="3399784"/>
            <a:ext cx="3539774" cy="1769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013F9-5164-476F-9180-B095AFB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72" y="4951552"/>
            <a:ext cx="2454954" cy="1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0B7E16-B483-49BC-AD91-CBBF47B8B72B}"/>
              </a:ext>
            </a:extLst>
          </p:cNvPr>
          <p:cNvSpPr/>
          <p:nvPr/>
        </p:nvSpPr>
        <p:spPr>
          <a:xfrm>
            <a:off x="9251911" y="3429000"/>
            <a:ext cx="482757" cy="648883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7B05E0-9E0B-4F6B-98A1-6AFB639C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DAB664-193A-4871-8C82-77DA004B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649C2D3-8259-42F5-9F1E-6B49C99DFE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b="6786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1074DF-3CA8-4C6F-AA8F-ADA76BE55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@</a:t>
            </a:r>
            <a:r>
              <a:rPr lang="en-GB" sz="1800" dirty="0" err="1"/>
              <a:t>halbaradkenafin</a:t>
            </a:r>
            <a:endParaRPr lang="en-GB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1B56A3-04E1-4884-AC26-A2E8DAC9EA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Chrislgardner.github.io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DDA0E6-461F-4BD9-899F-B4971D7F2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1596" y="3557290"/>
            <a:ext cx="2820403" cy="368300"/>
          </a:xfrm>
        </p:spPr>
        <p:txBody>
          <a:bodyPr>
            <a:noAutofit/>
          </a:bodyPr>
          <a:lstStyle/>
          <a:p>
            <a:r>
              <a:rPr lang="en-GB" sz="1800" dirty="0"/>
              <a:t>github.com/</a:t>
            </a:r>
            <a:r>
              <a:rPr lang="en-GB" sz="1800" dirty="0" err="1"/>
              <a:t>chrislgardner</a:t>
            </a:r>
            <a:endParaRPr lang="en-GB" sz="1800" dirty="0"/>
          </a:p>
        </p:txBody>
      </p:sp>
      <p:pic>
        <p:nvPicPr>
          <p:cNvPr id="9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184" y="3613020"/>
            <a:ext cx="307413" cy="3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931-0C83-4AF7-BD77-9269EFAF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DEB2-0CA7-4AB9-A9D4-C9B166B3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DevOps and ALM consultant at Black Marble</a:t>
            </a:r>
          </a:p>
          <a:p>
            <a:r>
              <a:rPr lang="en-GB" dirty="0"/>
              <a:t>3+ Years PowerShell experience</a:t>
            </a:r>
          </a:p>
          <a:p>
            <a:r>
              <a:rPr lang="en-GB" dirty="0"/>
              <a:t>Spent the last year+ automating software builds and writing DSC</a:t>
            </a:r>
          </a:p>
          <a:p>
            <a:r>
              <a:rPr lang="en-GB" dirty="0"/>
              <a:t>Contribute to various DSC resources and maintain 1 of my own</a:t>
            </a:r>
          </a:p>
          <a:p>
            <a:r>
              <a:rPr lang="en-GB" dirty="0"/>
              <a:t>Usually found on Slack (PSUGUK and PowerShell)</a:t>
            </a:r>
          </a:p>
          <a:p>
            <a:endParaRPr lang="en-GB" dirty="0"/>
          </a:p>
          <a:p>
            <a:r>
              <a:rPr lang="en-GB" dirty="0"/>
              <a:t>https://www.github.com/ChrisLGardner </a:t>
            </a:r>
          </a:p>
        </p:txBody>
      </p:sp>
    </p:spTree>
    <p:extLst>
      <p:ext uri="{BB962C8B-B14F-4D97-AF65-F5344CB8AC3E}">
        <p14:creationId xmlns:p14="http://schemas.microsoft.com/office/powerpoint/2010/main" val="180479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16697F-C2E8-4469-A4F4-8A491E5F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C8F08-5B75-4DA9-BC54-EAB85463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DSC</a:t>
            </a:r>
          </a:p>
          <a:p>
            <a:r>
              <a:rPr lang="en-GB" dirty="0"/>
              <a:t>How DSC works (briefly)</a:t>
            </a:r>
          </a:p>
          <a:p>
            <a:r>
              <a:rPr lang="en-GB" dirty="0"/>
              <a:t>Why use DSC</a:t>
            </a:r>
          </a:p>
          <a:p>
            <a:r>
              <a:rPr lang="en-GB" dirty="0"/>
              <a:t>How is it used in Azure</a:t>
            </a:r>
          </a:p>
          <a:p>
            <a:r>
              <a:rPr lang="en-GB" dirty="0"/>
              <a:t>Demos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72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9879-7B32-46C0-9505-9D41E3C2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4830-1F69-48AB-9878-DE65DAB63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Desired State Configuration.</a:t>
            </a:r>
          </a:p>
          <a:p>
            <a:r>
              <a:rPr lang="en-GB" dirty="0"/>
              <a:t>Configuration management framework built on PowerShell</a:t>
            </a:r>
          </a:p>
          <a:p>
            <a:r>
              <a:rPr lang="en-GB" dirty="0"/>
              <a:t>Uses resources to handle configuration of parts of the system</a:t>
            </a:r>
          </a:p>
          <a:p>
            <a:r>
              <a:rPr lang="en-GB" dirty="0"/>
              <a:t>Configurations are PowerShell scripts</a:t>
            </a:r>
          </a:p>
        </p:txBody>
      </p:sp>
    </p:spTree>
    <p:extLst>
      <p:ext uri="{BB962C8B-B14F-4D97-AF65-F5344CB8AC3E}">
        <p14:creationId xmlns:p14="http://schemas.microsoft.com/office/powerpoint/2010/main" val="236094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032-F17C-4213-A7E9-6E0E364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DSC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523DB-58D0-4ADA-A7B9-5A7EDE787CBA}"/>
              </a:ext>
            </a:extLst>
          </p:cNvPr>
          <p:cNvSpPr/>
          <p:nvPr/>
        </p:nvSpPr>
        <p:spPr>
          <a:xfrm>
            <a:off x="534837" y="1518249"/>
            <a:ext cx="1984075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Configuration.ps1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CA47-B3EF-49EF-BBBE-F27C4746DA89}"/>
              </a:ext>
            </a:extLst>
          </p:cNvPr>
          <p:cNvSpPr/>
          <p:nvPr/>
        </p:nvSpPr>
        <p:spPr>
          <a:xfrm>
            <a:off x="4794848" y="1518249"/>
            <a:ext cx="2094781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Configuration.mof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B1049D58-A9F7-4C6D-B8BA-63DE8A5C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0098" y="1375913"/>
            <a:ext cx="2677064" cy="26770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3528E-E265-47CE-8C61-66015865187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18912" y="2714446"/>
            <a:ext cx="2275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AB804-B798-4AB2-AF0D-AC1D0D3CCB9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889629" y="2714445"/>
            <a:ext cx="20904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F8C199-556C-4838-814D-71354BF5685E}"/>
              </a:ext>
            </a:extLst>
          </p:cNvPr>
          <p:cNvSpPr txBox="1"/>
          <p:nvPr/>
        </p:nvSpPr>
        <p:spPr>
          <a:xfrm>
            <a:off x="2677782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CA2B3-5496-406F-8818-5DB98D8E9E1C}"/>
              </a:ext>
            </a:extLst>
          </p:cNvPr>
          <p:cNvSpPr txBox="1"/>
          <p:nvPr/>
        </p:nvSpPr>
        <p:spPr>
          <a:xfrm>
            <a:off x="7126137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4761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738-53C6-49B5-9C44-86A16D1F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B365-5266-4272-874E-4111F1DE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Special keyword “Configuration” and accept parameters like a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08997-53D2-41B1-A6AF-BBE21F9B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12714" b="13476"/>
          <a:stretch/>
        </p:blipFill>
        <p:spPr>
          <a:xfrm>
            <a:off x="2228581" y="3019244"/>
            <a:ext cx="7734838" cy="30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E5DB-9F82-41C3-BE24-727E42FA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76E1-9F0E-4846-8EFA-B9EAF6B3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668" cy="4351338"/>
          </a:xfrm>
        </p:spPr>
        <p:txBody>
          <a:bodyPr/>
          <a:lstStyle/>
          <a:p>
            <a:r>
              <a:rPr lang="en-GB" dirty="0"/>
              <a:t>Each configuration can target 1 or more nodes using the “Node” keyword.</a:t>
            </a:r>
          </a:p>
          <a:p>
            <a:r>
              <a:rPr lang="en-GB" dirty="0"/>
              <a:t>Each named server will generate a </a:t>
            </a:r>
            <a:r>
              <a:rPr lang="en-GB" dirty="0" err="1"/>
              <a:t>mof</a:t>
            </a:r>
            <a:r>
              <a:rPr lang="en-GB" dirty="0"/>
              <a:t> file named for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F7589-4CB4-487A-97AD-38B69A99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60" y="1741638"/>
            <a:ext cx="5648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9EEE-09CF-49AC-984B-530240B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DDD8-C48C-4BFD-8C2D-184C4F61C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030" cy="4351338"/>
          </a:xfrm>
        </p:spPr>
        <p:txBody>
          <a:bodyPr/>
          <a:lstStyle/>
          <a:p>
            <a:r>
              <a:rPr lang="en-GB" dirty="0"/>
              <a:t>Resources are the method used to define how a specific aspect of the computer should be configured.</a:t>
            </a:r>
          </a:p>
          <a:p>
            <a:r>
              <a:rPr lang="en-GB" dirty="0"/>
              <a:t>Resources can configure anything as long as you can test its current state and set its state.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ADCA-A7A5-4831-950E-D6DAF237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24" y="1690688"/>
            <a:ext cx="5472284" cy="47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85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Marbl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E63B46"/>
      </a:accent4>
      <a:accent5>
        <a:srgbClr val="293A49"/>
      </a:accent5>
      <a:accent6>
        <a:srgbClr val="1B72B7"/>
      </a:accent6>
      <a:hlink>
        <a:srgbClr val="1B72B7"/>
      </a:hlink>
      <a:folHlink>
        <a:srgbClr val="1B72B7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Marble" id="{75B3E660-E8BE-47C3-8315-4B87B32EF088}" vid="{3170194C-63B8-4D7F-A388-0DA4B51B9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BlackMarble</Template>
  <TotalTime>784</TotalTime>
  <Words>545</Words>
  <Application>Microsoft Office PowerPoint</Application>
  <PresentationFormat>Widescreen</PresentationFormat>
  <Paragraphs>82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</vt:lpstr>
      <vt:lpstr>Segoe UI</vt:lpstr>
      <vt:lpstr>Segoe UI Light</vt:lpstr>
      <vt:lpstr>Segoe UI Semibold</vt:lpstr>
      <vt:lpstr>BlackMarble</vt:lpstr>
      <vt:lpstr>Friends don’t let friends do IaaS</vt:lpstr>
      <vt:lpstr>PowerPoint Presentation</vt:lpstr>
      <vt:lpstr>Chris Gardner</vt:lpstr>
      <vt:lpstr>Agenda</vt:lpstr>
      <vt:lpstr>What is DSC?</vt:lpstr>
      <vt:lpstr>How DSC works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Demo – Generating a MOF</vt:lpstr>
      <vt:lpstr>Why use DSC?</vt:lpstr>
      <vt:lpstr>How is it used in Azure?</vt:lpstr>
      <vt:lpstr>Push Configuration</vt:lpstr>
      <vt:lpstr>Pull Configuration</vt:lpstr>
      <vt:lpstr>Demo – Azure Automation</vt:lpstr>
      <vt:lpstr>Questions?</vt:lpstr>
      <vt:lpstr>Chris Gardner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Friends don’t let friends do IaaS</dc:title>
  <dc:creator>Chris Gardner</dc:creator>
  <cp:lastModifiedBy>Chris Gardner</cp:lastModifiedBy>
  <cp:revision>27</cp:revision>
  <dcterms:created xsi:type="dcterms:W3CDTF">2017-11-20T18:33:54Z</dcterms:created>
  <dcterms:modified xsi:type="dcterms:W3CDTF">2018-09-09T11:40:37Z</dcterms:modified>
</cp:coreProperties>
</file>